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98" d="100"/>
          <a:sy n="98" d="100"/>
        </p:scale>
        <p:origin x="5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6C74BDE-BD98-4939-9EEC-151D765FC11D}" type="datetimeFigureOut">
              <a:rPr lang="en-GB" smtClean="0"/>
              <a:t>27/02/2021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D820EA6-2452-4150-B020-C10E019D03F6}"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0346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74BDE-BD98-4939-9EEC-151D765FC11D}" type="datetimeFigureOut">
              <a:rPr lang="en-GB" smtClean="0"/>
              <a:t>27/02/2021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1967558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74BDE-BD98-4939-9EEC-151D765FC11D}" type="datetimeFigureOut">
              <a:rPr lang="en-GB" smtClean="0"/>
              <a:t>27/02/2021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1739492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C74BDE-BD98-4939-9EEC-151D765FC11D}" type="datetimeFigureOut">
              <a:rPr lang="en-GB" smtClean="0"/>
              <a:t>27/02/2021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3706581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6C74BDE-BD98-4939-9EEC-151D765FC11D}" type="datetimeFigureOut">
              <a:rPr lang="en-GB" smtClean="0"/>
              <a:t>27/02/2021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D820EA6-2452-4150-B020-C10E019D03F6}"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7896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6C74BDE-BD98-4939-9EEC-151D765FC11D}" type="datetimeFigureOut">
              <a:rPr lang="en-GB" smtClean="0"/>
              <a:t>27/02/2021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445540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6C74BDE-BD98-4939-9EEC-151D765FC11D}" type="datetimeFigureOut">
              <a:rPr lang="en-GB" smtClean="0"/>
              <a:t>27/02/2021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2425664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6C74BDE-BD98-4939-9EEC-151D765FC11D}" type="datetimeFigureOut">
              <a:rPr lang="en-GB" smtClean="0"/>
              <a:t>27/02/2021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65294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C74BDE-BD98-4939-9EEC-151D765FC11D}" type="datetimeFigureOut">
              <a:rPr lang="en-GB" smtClean="0"/>
              <a:t>27/02/2021</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25140213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6C74BDE-BD98-4939-9EEC-151D765FC11D}" type="datetimeFigureOut">
              <a:rPr lang="en-GB" smtClean="0"/>
              <a:t>27/02/2021</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D820EA6-2452-4150-B020-C10E019D03F6}" type="slidenum">
              <a:rPr lang="en-GB" smtClean="0"/>
              <a:t>‹#›</a:t>
            </a:fld>
            <a:endParaRPr lang="en-GB"/>
          </a:p>
        </p:txBody>
      </p:sp>
    </p:spTree>
    <p:extLst>
      <p:ext uri="{BB962C8B-B14F-4D97-AF65-F5344CB8AC3E}">
        <p14:creationId xmlns:p14="http://schemas.microsoft.com/office/powerpoint/2010/main" val="4273064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C74BDE-BD98-4939-9EEC-151D765FC11D}" type="datetimeFigureOut">
              <a:rPr lang="en-GB" smtClean="0"/>
              <a:t>27/02/2021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D820EA6-2452-4150-B020-C10E019D03F6}" type="slidenum">
              <a:rPr lang="en-GB" smtClean="0"/>
              <a:t>‹#›</a:t>
            </a:fld>
            <a:endParaRPr lang="en-GB"/>
          </a:p>
        </p:txBody>
      </p:sp>
    </p:spTree>
    <p:extLst>
      <p:ext uri="{BB962C8B-B14F-4D97-AF65-F5344CB8AC3E}">
        <p14:creationId xmlns:p14="http://schemas.microsoft.com/office/powerpoint/2010/main" val="3381315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6C74BDE-BD98-4939-9EEC-151D765FC11D}" type="datetimeFigureOut">
              <a:rPr lang="en-GB" smtClean="0"/>
              <a:t>27/02/2021</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D820EA6-2452-4150-B020-C10E019D03F6}"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3347539"/>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areas_of_Lond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f-courses-data.s3.us.cloud-object-storage.appdomain.cloud/IBMDeveloperSkillsNetwork-DS0701EN-SkillsNetwork/labs/newyork_data.json" TargetMode="External"/><Relationship Id="rId2" Type="http://schemas.openxmlformats.org/officeDocument/2006/relationships/hyperlink" Target="https://cocl.us/new_york_datase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73440" y="780134"/>
            <a:ext cx="9144000" cy="541758"/>
          </a:xfrm>
        </p:spPr>
        <p:txBody>
          <a:bodyPr>
            <a:noAutofit/>
          </a:bodyPr>
          <a:lstStyle/>
          <a:p>
            <a:pPr algn="ctr"/>
            <a:r>
              <a:rPr lang="en-GB" sz="5400" b="1" dirty="0">
                <a:latin typeface="Arial Unicode MS" panose="020B0604020202020204" pitchFamily="34" charset="-128"/>
                <a:ea typeface="Arial Unicode MS" panose="020B0604020202020204" pitchFamily="34" charset="-128"/>
                <a:cs typeface="Arial Unicode MS" panose="020B0604020202020204" pitchFamily="34" charset="-128"/>
              </a:rPr>
              <a:t>The Battle of </a:t>
            </a:r>
            <a:r>
              <a:rPr lang="en-GB" sz="5400" b="1" dirty="0" smtClean="0">
                <a:latin typeface="Arial Unicode MS" panose="020B0604020202020204" pitchFamily="34" charset="-128"/>
                <a:ea typeface="Arial Unicode MS" panose="020B0604020202020204" pitchFamily="34" charset="-128"/>
                <a:cs typeface="Arial Unicode MS" panose="020B0604020202020204" pitchFamily="34" charset="-128"/>
              </a:rPr>
              <a:t>Neighbourhoods</a:t>
            </a:r>
            <a:endParaRPr lang="en-GB" sz="54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3" name="Subtitle 2"/>
          <p:cNvSpPr>
            <a:spLocks noGrp="1"/>
          </p:cNvSpPr>
          <p:nvPr>
            <p:ph type="subTitle" idx="1"/>
          </p:nvPr>
        </p:nvSpPr>
        <p:spPr>
          <a:xfrm>
            <a:off x="171902" y="5872865"/>
            <a:ext cx="9144000" cy="696947"/>
          </a:xfrm>
        </p:spPr>
        <p:txBody>
          <a:bodyPr>
            <a:normAutofit/>
          </a:bodyPr>
          <a:lstStyle/>
          <a:p>
            <a:r>
              <a:rPr lang="en-GB" dirty="0" smtClean="0"/>
              <a:t>Michal </a:t>
            </a:r>
            <a:r>
              <a:rPr lang="en-GB" dirty="0" err="1" smtClean="0"/>
              <a:t>Polski</a:t>
            </a:r>
            <a:endParaRPr lang="en-GB" dirty="0"/>
          </a:p>
        </p:txBody>
      </p:sp>
      <p:pic>
        <p:nvPicPr>
          <p:cNvPr id="4" name="Picture 3" descr="Big ben tower london Royalty Free Vector Image"/>
          <p:cNvPicPr/>
          <p:nvPr/>
        </p:nvPicPr>
        <p:blipFill rotWithShape="1">
          <a:blip r:embed="rId2">
            <a:extLst>
              <a:ext uri="{28A0092B-C50C-407E-A947-70E740481C1C}">
                <a14:useLocalDpi xmlns:a14="http://schemas.microsoft.com/office/drawing/2010/main" val="0"/>
              </a:ext>
            </a:extLst>
          </a:blip>
          <a:srcRect l="20648" t="1" r="50328" b="37523"/>
          <a:stretch/>
        </p:blipFill>
        <p:spPr bwMode="auto">
          <a:xfrm>
            <a:off x="2044883" y="1664121"/>
            <a:ext cx="1662430" cy="3866515"/>
          </a:xfrm>
          <a:prstGeom prst="rect">
            <a:avLst/>
          </a:prstGeom>
          <a:noFill/>
          <a:ln>
            <a:noFill/>
          </a:ln>
          <a:extLst>
            <a:ext uri="{53640926-AAD7-44D8-BBD7-CCE9431645EC}">
              <a14:shadowObscured xmlns:a14="http://schemas.microsoft.com/office/drawing/2010/main"/>
            </a:ext>
          </a:extLst>
        </p:spPr>
      </p:pic>
      <p:pic>
        <p:nvPicPr>
          <p:cNvPr id="5" name="Picture 4" descr="Statue Of Liberty Silhouette - Cardboard Cutout | Statue of liberty  drawing, Advanced graphics, Statue of liberty"/>
          <p:cNvPicPr/>
          <p:nvPr/>
        </p:nvPicPr>
        <p:blipFill rotWithShape="1">
          <a:blip r:embed="rId3">
            <a:extLst>
              <a:ext uri="{28A0092B-C50C-407E-A947-70E740481C1C}">
                <a14:useLocalDpi xmlns:a14="http://schemas.microsoft.com/office/drawing/2010/main" val="0"/>
              </a:ext>
            </a:extLst>
          </a:blip>
          <a:srcRect l="31172" t="-1" r="33026" b="33112"/>
          <a:stretch/>
        </p:blipFill>
        <p:spPr bwMode="auto">
          <a:xfrm>
            <a:off x="8071500" y="1529767"/>
            <a:ext cx="2003425" cy="3996690"/>
          </a:xfrm>
          <a:prstGeom prst="rect">
            <a:avLst/>
          </a:prstGeom>
          <a:noFill/>
          <a:ln>
            <a:noFill/>
          </a:ln>
          <a:extLst>
            <a:ext uri="{53640926-AAD7-44D8-BBD7-CCE9431645EC}">
              <a14:shadowObscured xmlns:a14="http://schemas.microsoft.com/office/drawing/2010/main"/>
            </a:ext>
          </a:extLst>
        </p:spPr>
      </p:pic>
      <p:sp>
        <p:nvSpPr>
          <p:cNvPr id="6" name="Subtitle 2"/>
          <p:cNvSpPr txBox="1">
            <a:spLocks/>
          </p:cNvSpPr>
          <p:nvPr/>
        </p:nvSpPr>
        <p:spPr>
          <a:xfrm>
            <a:off x="3375912" y="3532452"/>
            <a:ext cx="5339057" cy="88328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sz="6000" dirty="0" smtClean="0">
                <a:latin typeface="Arial Unicode MS" panose="020B0604020202020204" pitchFamily="34" charset="-128"/>
                <a:ea typeface="Arial Unicode MS" panose="020B0604020202020204" pitchFamily="34" charset="-128"/>
                <a:cs typeface="Arial Unicode MS" panose="020B0604020202020204" pitchFamily="34" charset="-128"/>
              </a:rPr>
              <a:t>VS.</a:t>
            </a:r>
            <a:endParaRPr lang="en-GB" sz="6000"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Tree>
    <p:extLst>
      <p:ext uri="{BB962C8B-B14F-4D97-AF65-F5344CB8AC3E}">
        <p14:creationId xmlns:p14="http://schemas.microsoft.com/office/powerpoint/2010/main" val="1809216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London – Identified Clusters</a:t>
            </a:r>
            <a:endParaRPr lang="en-GB" dirty="0"/>
          </a:p>
        </p:txBody>
      </p:sp>
      <p:sp>
        <p:nvSpPr>
          <p:cNvPr id="3" name="Content Placeholder 2"/>
          <p:cNvSpPr>
            <a:spLocks noGrp="1"/>
          </p:cNvSpPr>
          <p:nvPr>
            <p:ph idx="1"/>
          </p:nvPr>
        </p:nvSpPr>
        <p:spPr/>
        <p:txBody>
          <a:bodyPr/>
          <a:lstStyle/>
          <a:p>
            <a:r>
              <a:rPr lang="en-GB" dirty="0"/>
              <a:t>Cluster 1 - Coffee Shops and Pubs (part of the data</a:t>
            </a:r>
            <a:r>
              <a:rPr lang="en-GB" dirty="0" smtClean="0"/>
              <a:t>)</a:t>
            </a:r>
          </a:p>
          <a:p>
            <a:r>
              <a:rPr lang="en-GB" dirty="0"/>
              <a:t>Cluster 2 – </a:t>
            </a:r>
            <a:r>
              <a:rPr lang="en-GB" dirty="0" smtClean="0"/>
              <a:t>Bakery</a:t>
            </a:r>
            <a:endParaRPr lang="en-GB" dirty="0"/>
          </a:p>
          <a:p>
            <a:r>
              <a:rPr lang="en-GB" dirty="0"/>
              <a:t>Cluster 3 - Grocery Store &amp; Indian </a:t>
            </a:r>
            <a:r>
              <a:rPr lang="en-GB" dirty="0" smtClean="0"/>
              <a:t>Restaurant</a:t>
            </a:r>
          </a:p>
          <a:p>
            <a:r>
              <a:rPr lang="en-GB" dirty="0" smtClean="0"/>
              <a:t>Cluster 4 </a:t>
            </a:r>
            <a:r>
              <a:rPr lang="en-GB" dirty="0"/>
              <a:t>– Supermarket &amp; Historic </a:t>
            </a:r>
            <a:r>
              <a:rPr lang="en-GB" dirty="0" smtClean="0"/>
              <a:t>Sites</a:t>
            </a:r>
          </a:p>
          <a:p>
            <a:r>
              <a:rPr lang="en-GB" dirty="0"/>
              <a:t>Cluster 5 – Flower </a:t>
            </a:r>
            <a:r>
              <a:rPr lang="en-GB" dirty="0" smtClean="0"/>
              <a:t>Shop</a:t>
            </a:r>
            <a:endParaRPr lang="en-GB" dirty="0"/>
          </a:p>
        </p:txBody>
      </p:sp>
    </p:spTree>
    <p:extLst>
      <p:ext uri="{BB962C8B-B14F-4D97-AF65-F5344CB8AC3E}">
        <p14:creationId xmlns:p14="http://schemas.microsoft.com/office/powerpoint/2010/main" val="158747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Discussion </a:t>
            </a:r>
            <a:r>
              <a:rPr lang="en-GB" dirty="0"/>
              <a:t>/ Observations / Recommendations</a:t>
            </a:r>
          </a:p>
        </p:txBody>
      </p:sp>
      <p:sp>
        <p:nvSpPr>
          <p:cNvPr id="3" name="Content Placeholder 2"/>
          <p:cNvSpPr>
            <a:spLocks noGrp="1"/>
          </p:cNvSpPr>
          <p:nvPr>
            <p:ph idx="1"/>
          </p:nvPr>
        </p:nvSpPr>
        <p:spPr/>
        <p:txBody>
          <a:bodyPr/>
          <a:lstStyle/>
          <a:p>
            <a:r>
              <a:rPr lang="en-GB" dirty="0"/>
              <a:t>One of the observations regarding the comparison is that cities are very different. Each city offers very different venues. London is more homogeneous, while, Manhattan is more diverse – the neighbourhoods represent very different sets of venues. Also, London might have more to offer, as the number of venues is about 3 times higher. Additionally, the most common venues for London are: Pubs (very British) and Coffee Shops – people love coffee apparently. For Manhattan, the most popular restaurant is Italian, which is expected, having in mind that New York loves Pizza.</a:t>
            </a:r>
          </a:p>
          <a:p>
            <a:r>
              <a:rPr lang="en-GB" dirty="0"/>
              <a:t>Overall, if you are a tourist, and want to decide where to go, based on our model we can recommend New York for someone who likes diversity and Italian food. If you prefer more convenient city (lots of supermarkets) and you like to have a pint – choose London, its full of pubs.</a:t>
            </a:r>
          </a:p>
          <a:p>
            <a:pPr marL="0" indent="0">
              <a:buNone/>
            </a:pPr>
            <a:endParaRPr lang="en-GB" dirty="0"/>
          </a:p>
        </p:txBody>
      </p:sp>
    </p:spTree>
    <p:extLst>
      <p:ext uri="{BB962C8B-B14F-4D97-AF65-F5344CB8AC3E}">
        <p14:creationId xmlns:p14="http://schemas.microsoft.com/office/powerpoint/2010/main" val="3073874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Conclusions</a:t>
            </a:r>
            <a:endParaRPr lang="en-GB" dirty="0"/>
          </a:p>
        </p:txBody>
      </p:sp>
      <p:sp>
        <p:nvSpPr>
          <p:cNvPr id="3" name="Content Placeholder 2"/>
          <p:cNvSpPr>
            <a:spLocks noGrp="1"/>
          </p:cNvSpPr>
          <p:nvPr>
            <p:ph idx="1"/>
          </p:nvPr>
        </p:nvSpPr>
        <p:spPr/>
        <p:txBody>
          <a:bodyPr/>
          <a:lstStyle/>
          <a:p>
            <a:r>
              <a:rPr lang="en-GB" dirty="0"/>
              <a:t>In this project, we were trying to find out the characteristics of the two cities, neighbourhoods and check how these neighbourhoods cluster.</a:t>
            </a:r>
          </a:p>
          <a:p>
            <a:r>
              <a:rPr lang="en-GB" dirty="0"/>
              <a:t>k-Means model helped us to better understand the landscape of areas in each city, which can help tourists or new comers to choose best district for their taste.</a:t>
            </a:r>
          </a:p>
          <a:p>
            <a:r>
              <a:rPr lang="en-GB" dirty="0"/>
              <a:t>Both cities have so much to offer, but based on the data, analysis and modelling we can conclude some facts around them.</a:t>
            </a:r>
          </a:p>
          <a:p>
            <a:r>
              <a:rPr lang="en-GB" dirty="0"/>
              <a:t>If you are a fan of Italian cuisine and you like variety you should choose New York. If you prefer to spent leisure time in pub, or you value convenience and shop in supermarket – go with London</a:t>
            </a:r>
            <a:r>
              <a:rPr lang="en-GB" dirty="0" smtClean="0"/>
              <a:t>.</a:t>
            </a:r>
            <a:endParaRPr lang="en-GB" dirty="0"/>
          </a:p>
        </p:txBody>
      </p:sp>
    </p:spTree>
    <p:extLst>
      <p:ext uri="{BB962C8B-B14F-4D97-AF65-F5344CB8AC3E}">
        <p14:creationId xmlns:p14="http://schemas.microsoft.com/office/powerpoint/2010/main" val="6093412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Description</a:t>
            </a:r>
            <a:endParaRPr lang="en-GB" dirty="0"/>
          </a:p>
        </p:txBody>
      </p:sp>
      <p:sp>
        <p:nvSpPr>
          <p:cNvPr id="3" name="Content Placeholder 2"/>
          <p:cNvSpPr>
            <a:spLocks noGrp="1"/>
          </p:cNvSpPr>
          <p:nvPr>
            <p:ph idx="1"/>
          </p:nvPr>
        </p:nvSpPr>
        <p:spPr/>
        <p:txBody>
          <a:bodyPr/>
          <a:lstStyle/>
          <a:p>
            <a:pPr marL="0" indent="0">
              <a:buNone/>
            </a:pPr>
            <a:r>
              <a:rPr lang="en-GB" dirty="0"/>
              <a:t>We require geographical location data for both London and New York. Postal codes in each city serve as a starting point. Using Postal codes we use can find out the neighbourhoods, boroughs, venues and their most popular venue categories.</a:t>
            </a:r>
          </a:p>
          <a:p>
            <a:endParaRPr lang="en-GB" dirty="0"/>
          </a:p>
        </p:txBody>
      </p:sp>
    </p:spTree>
    <p:extLst>
      <p:ext uri="{BB962C8B-B14F-4D97-AF65-F5344CB8AC3E}">
        <p14:creationId xmlns:p14="http://schemas.microsoft.com/office/powerpoint/2010/main" val="3615432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 London</a:t>
            </a:r>
            <a:endParaRPr lang="en-GB" dirty="0"/>
          </a:p>
        </p:txBody>
      </p:sp>
      <p:sp>
        <p:nvSpPr>
          <p:cNvPr id="3" name="Content Placeholder 2"/>
          <p:cNvSpPr>
            <a:spLocks noGrp="1"/>
          </p:cNvSpPr>
          <p:nvPr>
            <p:ph idx="1"/>
          </p:nvPr>
        </p:nvSpPr>
        <p:spPr/>
        <p:txBody>
          <a:bodyPr/>
          <a:lstStyle/>
          <a:p>
            <a:r>
              <a:rPr lang="en-GB" dirty="0"/>
              <a:t>To derive our solution, We scrape our data from:</a:t>
            </a:r>
          </a:p>
          <a:p>
            <a:r>
              <a:rPr lang="en-GB" u="sng" dirty="0">
                <a:hlinkClick r:id="rId2"/>
              </a:rPr>
              <a:t>https://en.wikipedia.org/wiki/List_of_areas_of_London</a:t>
            </a:r>
            <a:endParaRPr lang="en-GB" dirty="0"/>
          </a:p>
          <a:p>
            <a:r>
              <a:rPr lang="en-GB" dirty="0"/>
              <a:t>This Wikipedia page has information about all the neighbourhoods, we limit it to London only.</a:t>
            </a:r>
          </a:p>
          <a:p>
            <a:pPr marL="457200" indent="-457200">
              <a:buFont typeface="+mj-lt"/>
              <a:buAutoNum type="alphaLcPeriod"/>
            </a:pPr>
            <a:r>
              <a:rPr lang="en-GB" i="1" dirty="0"/>
              <a:t>borough</a:t>
            </a:r>
            <a:r>
              <a:rPr lang="en-GB" dirty="0"/>
              <a:t>: Name of Neighbourhood</a:t>
            </a:r>
          </a:p>
          <a:p>
            <a:pPr marL="457200" indent="-457200">
              <a:buFont typeface="+mj-lt"/>
              <a:buAutoNum type="alphaLcPeriod"/>
            </a:pPr>
            <a:r>
              <a:rPr lang="en-GB" i="1" dirty="0"/>
              <a:t>town</a:t>
            </a:r>
            <a:r>
              <a:rPr lang="en-GB" dirty="0"/>
              <a:t>: Name of borough</a:t>
            </a:r>
          </a:p>
          <a:p>
            <a:pPr marL="457200" indent="-457200">
              <a:buFont typeface="+mj-lt"/>
              <a:buAutoNum type="alphaLcPeriod"/>
            </a:pPr>
            <a:r>
              <a:rPr lang="en-GB" i="1" dirty="0" err="1"/>
              <a:t>post_code</a:t>
            </a:r>
            <a:r>
              <a:rPr lang="en-GB" dirty="0"/>
              <a:t>: Postal codes for London</a:t>
            </a:r>
          </a:p>
          <a:p>
            <a:r>
              <a:rPr lang="en-GB" dirty="0"/>
              <a:t>This Wikipedia page lacks information about the geographical locations. To solve this problem we use ArcGIS API</a:t>
            </a:r>
          </a:p>
        </p:txBody>
      </p:sp>
    </p:spTree>
    <p:extLst>
      <p:ext uri="{BB962C8B-B14F-4D97-AF65-F5344CB8AC3E}">
        <p14:creationId xmlns:p14="http://schemas.microsoft.com/office/powerpoint/2010/main" val="3039811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 New York</a:t>
            </a:r>
            <a:endParaRPr lang="en-GB" dirty="0"/>
          </a:p>
        </p:txBody>
      </p:sp>
      <p:sp>
        <p:nvSpPr>
          <p:cNvPr id="3" name="Content Placeholder 2"/>
          <p:cNvSpPr>
            <a:spLocks noGrp="1"/>
          </p:cNvSpPr>
          <p:nvPr>
            <p:ph idx="1"/>
          </p:nvPr>
        </p:nvSpPr>
        <p:spPr/>
        <p:txBody>
          <a:bodyPr/>
          <a:lstStyle/>
          <a:p>
            <a:r>
              <a:rPr lang="en-GB" dirty="0" smtClean="0"/>
              <a:t>Data </a:t>
            </a:r>
            <a:r>
              <a:rPr lang="en-GB" dirty="0"/>
              <a:t>Source I (</a:t>
            </a:r>
            <a:r>
              <a:rPr lang="en-GB" dirty="0" err="1"/>
              <a:t>json</a:t>
            </a:r>
            <a:r>
              <a:rPr lang="en-GB" dirty="0"/>
              <a:t> file):</a:t>
            </a:r>
          </a:p>
          <a:p>
            <a:r>
              <a:rPr lang="en-GB" u="sng" dirty="0">
                <a:hlinkClick r:id="rId2"/>
              </a:rPr>
              <a:t>https://cocl.us/new_york_dataset</a:t>
            </a:r>
            <a:endParaRPr lang="en-GB" dirty="0"/>
          </a:p>
          <a:p>
            <a:r>
              <a:rPr lang="en-GB" dirty="0"/>
              <a:t>Geo-</a:t>
            </a:r>
            <a:r>
              <a:rPr lang="en-GB" dirty="0" err="1"/>
              <a:t>spacial</a:t>
            </a:r>
            <a:r>
              <a:rPr lang="en-GB" dirty="0"/>
              <a:t> data of the New York to get a better understanding of the neighbourhoods in it and their corresponding locations in the Folium map would make certain things clear for the Project. This will be achieved using the acquired data and visualize the same using </a:t>
            </a:r>
            <a:r>
              <a:rPr lang="en-GB" dirty="0" err="1"/>
              <a:t>Choropleth</a:t>
            </a:r>
            <a:r>
              <a:rPr lang="en-GB" dirty="0"/>
              <a:t> maps.</a:t>
            </a:r>
          </a:p>
          <a:p>
            <a:r>
              <a:rPr lang="en-GB" dirty="0"/>
              <a:t>Data Source II (</a:t>
            </a:r>
            <a:r>
              <a:rPr lang="en-GB" dirty="0" err="1"/>
              <a:t>json</a:t>
            </a:r>
            <a:r>
              <a:rPr lang="en-GB" dirty="0"/>
              <a:t> file):</a:t>
            </a:r>
          </a:p>
          <a:p>
            <a:r>
              <a:rPr lang="en-GB" u="sng" dirty="0">
                <a:hlinkClick r:id="rId3"/>
              </a:rPr>
              <a:t>https://cf-courses-data.s3.us.cloud-object-storage.appdomain.cloud/IBMDeveloperSkillsNetwork-DS0701EN-SkillsNetwork/labs/newyork_data.json</a:t>
            </a:r>
            <a:endParaRPr lang="en-GB" dirty="0"/>
          </a:p>
          <a:p>
            <a:endParaRPr lang="en-GB" dirty="0"/>
          </a:p>
        </p:txBody>
      </p:sp>
    </p:spTree>
    <p:extLst>
      <p:ext uri="{BB962C8B-B14F-4D97-AF65-F5344CB8AC3E}">
        <p14:creationId xmlns:p14="http://schemas.microsoft.com/office/powerpoint/2010/main" val="1353642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 </a:t>
            </a:r>
            <a:r>
              <a:rPr lang="en-GB" dirty="0" smtClean="0"/>
              <a:t>Foursquare API</a:t>
            </a:r>
            <a:endParaRPr lang="en-GB" dirty="0"/>
          </a:p>
        </p:txBody>
      </p:sp>
      <p:sp>
        <p:nvSpPr>
          <p:cNvPr id="3" name="Content Placeholder 2"/>
          <p:cNvSpPr>
            <a:spLocks noGrp="1"/>
          </p:cNvSpPr>
          <p:nvPr>
            <p:ph idx="1"/>
          </p:nvPr>
        </p:nvSpPr>
        <p:spPr/>
        <p:txBody>
          <a:bodyPr/>
          <a:lstStyle/>
          <a:p>
            <a:r>
              <a:rPr lang="en-GB" dirty="0"/>
              <a:t>The data is going to be collected/acquired from the Foursquare API about the various venues in each neighbourhood of New York city.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r>
              <a:rPr lang="en-GB" dirty="0"/>
              <a:t>After finding the list of neighbourhoods, we then connect to the Foursquare API to gather information about venues inside each and every neighbourhood. For each neighbourhood, we have chosen the radius to be 500 meters</a:t>
            </a:r>
            <a:r>
              <a:rPr lang="en-GB" dirty="0" smtClean="0"/>
              <a:t>.</a:t>
            </a:r>
            <a:endParaRPr lang="en-GB" dirty="0"/>
          </a:p>
        </p:txBody>
      </p:sp>
    </p:spTree>
    <p:extLst>
      <p:ext uri="{BB962C8B-B14F-4D97-AF65-F5344CB8AC3E}">
        <p14:creationId xmlns:p14="http://schemas.microsoft.com/office/powerpoint/2010/main" val="42139188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749721"/>
            <a:ext cx="10058400" cy="987639"/>
          </a:xfrm>
        </p:spPr>
        <p:txBody>
          <a:bodyPr/>
          <a:lstStyle/>
          <a:p>
            <a:r>
              <a:rPr lang="en-GB" dirty="0" smtClean="0"/>
              <a:t>Exploratory Analysis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97451955"/>
              </p:ext>
            </p:extLst>
          </p:nvPr>
        </p:nvGraphicFramePr>
        <p:xfrm>
          <a:off x="1188294" y="1957596"/>
          <a:ext cx="10058401" cy="932307"/>
        </p:xfrm>
        <a:graphic>
          <a:graphicData uri="http://schemas.openxmlformats.org/drawingml/2006/table">
            <a:tbl>
              <a:tblPr firstRow="1" firstCol="1" bandRow="1">
                <a:tableStyleId>{F5AB1C69-6EDB-4FF4-983F-18BD219EF322}</a:tableStyleId>
              </a:tblPr>
              <a:tblGrid>
                <a:gridCol w="3063789"/>
                <a:gridCol w="2611161"/>
                <a:gridCol w="2301362"/>
                <a:gridCol w="2082089"/>
              </a:tblGrid>
              <a:tr h="433705">
                <a:tc>
                  <a:txBody>
                    <a:bodyPr/>
                    <a:lstStyle/>
                    <a:p>
                      <a:pPr algn="ctr">
                        <a:lnSpc>
                          <a:spcPct val="107000"/>
                        </a:lnSpc>
                        <a:spcAft>
                          <a:spcPts val="0"/>
                        </a:spcAft>
                      </a:pPr>
                      <a:r>
                        <a:rPr lang="en-GB" sz="1600" dirty="0">
                          <a:effectLst/>
                        </a:rPr>
                        <a:t>City</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GB" sz="1600" dirty="0">
                          <a:effectLst/>
                        </a:rPr>
                        <a:t>No. of Neighbourhoods</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GB" sz="1600">
                          <a:effectLst/>
                        </a:rPr>
                        <a:t>No. of Venues</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0"/>
                        </a:spcAft>
                      </a:pPr>
                      <a:r>
                        <a:rPr lang="en-GB" sz="1600">
                          <a:effectLst/>
                        </a:rPr>
                        <a:t>Unique Venues</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02565">
                <a:tc>
                  <a:txBody>
                    <a:bodyPr/>
                    <a:lstStyle/>
                    <a:p>
                      <a:pPr algn="ctr">
                        <a:lnSpc>
                          <a:spcPct val="107000"/>
                        </a:lnSpc>
                        <a:spcBef>
                          <a:spcPts val="1200"/>
                        </a:spcBef>
                        <a:spcAft>
                          <a:spcPts val="0"/>
                        </a:spcAft>
                      </a:pPr>
                      <a:r>
                        <a:rPr lang="en-GB" sz="1600" dirty="0">
                          <a:effectLst/>
                        </a:rPr>
                        <a:t>New York: Manhattan</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dirty="0">
                          <a:effectLst/>
                        </a:rPr>
                        <a:t>40</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dirty="0">
                          <a:effectLst/>
                        </a:rPr>
                        <a:t>3172</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dirty="0">
                          <a:effectLst/>
                        </a:rPr>
                        <a:t>333</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182245">
                <a:tc>
                  <a:txBody>
                    <a:bodyPr/>
                    <a:lstStyle/>
                    <a:p>
                      <a:pPr algn="ctr">
                        <a:lnSpc>
                          <a:spcPct val="107000"/>
                        </a:lnSpc>
                        <a:spcBef>
                          <a:spcPts val="1200"/>
                        </a:spcBef>
                        <a:spcAft>
                          <a:spcPts val="0"/>
                        </a:spcAft>
                      </a:pPr>
                      <a:r>
                        <a:rPr lang="en-GB" sz="1600" dirty="0">
                          <a:effectLst/>
                        </a:rPr>
                        <a:t>London</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a:effectLst/>
                        </a:rPr>
                        <a:t>50</a:t>
                      </a:r>
                      <a:endParaRPr lang="en-GB"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dirty="0">
                          <a:effectLst/>
                        </a:rPr>
                        <a:t>10276</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r">
                        <a:lnSpc>
                          <a:spcPct val="107000"/>
                        </a:lnSpc>
                        <a:spcBef>
                          <a:spcPts val="1200"/>
                        </a:spcBef>
                        <a:spcAft>
                          <a:spcPts val="800"/>
                        </a:spcAft>
                      </a:pPr>
                      <a:r>
                        <a:rPr lang="en-GB" sz="1600" dirty="0">
                          <a:effectLst/>
                        </a:rPr>
                        <a:t>298</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sp>
        <p:nvSpPr>
          <p:cNvPr id="5" name="Content Placeholder 2"/>
          <p:cNvSpPr txBox="1">
            <a:spLocks/>
          </p:cNvSpPr>
          <p:nvPr/>
        </p:nvSpPr>
        <p:spPr>
          <a:xfrm>
            <a:off x="1170958" y="3176171"/>
            <a:ext cx="10058400" cy="2544253"/>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dirty="0" smtClean="0"/>
              <a:t>Most common venues for London is Pub and Coffee Shop, for New York it is Italian Restaurant.</a:t>
            </a:r>
          </a:p>
          <a:p>
            <a:r>
              <a:rPr lang="en-GB" dirty="0" smtClean="0"/>
              <a:t>Coffee Shops are very common for both cities. Also, New York has many Pizza Places – it is famous for being one of the places where tourists must try New York style pizza.</a:t>
            </a:r>
          </a:p>
        </p:txBody>
      </p:sp>
    </p:spTree>
    <p:extLst>
      <p:ext uri="{BB962C8B-B14F-4D97-AF65-F5344CB8AC3E}">
        <p14:creationId xmlns:p14="http://schemas.microsoft.com/office/powerpoint/2010/main" val="3671150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Clustering </a:t>
            </a:r>
            <a:r>
              <a:rPr lang="en-GB" dirty="0"/>
              <a:t>(k-Means </a:t>
            </a:r>
            <a:r>
              <a:rPr lang="en-GB" dirty="0" smtClean="0"/>
              <a:t>Model)</a:t>
            </a:r>
            <a:endParaRPr lang="en-GB" dirty="0"/>
          </a:p>
        </p:txBody>
      </p:sp>
      <p:sp>
        <p:nvSpPr>
          <p:cNvPr id="3" name="Content Placeholder 2"/>
          <p:cNvSpPr>
            <a:spLocks noGrp="1"/>
          </p:cNvSpPr>
          <p:nvPr>
            <p:ph idx="1"/>
          </p:nvPr>
        </p:nvSpPr>
        <p:spPr>
          <a:xfrm>
            <a:off x="1097280" y="1845734"/>
            <a:ext cx="10058400" cy="2180226"/>
          </a:xfrm>
        </p:spPr>
        <p:txBody>
          <a:bodyPr/>
          <a:lstStyle/>
          <a:p>
            <a:r>
              <a:rPr lang="en-GB" dirty="0"/>
              <a:t>k-Means algorithm is an iterative algorithm that tries to partition the dataset into k-pre-defined distinct non-overlapping subgroups (clusters) where each data point belongs to only one group. It tries to make the intra-cluster data points as similar as possible while also keeping the clusters as different (far) as possible. It assigns data points to a cluster such that the sum of the squared distance between the data points and the cluster’s centroid (arithmetic mean of all the data points that belong to that cluster) is at the minimum. The less variation we have within clusters, the more homogeneous (similar) the data points are within the same cluster.</a:t>
            </a:r>
          </a:p>
        </p:txBody>
      </p:sp>
    </p:spTree>
    <p:extLst>
      <p:ext uri="{BB962C8B-B14F-4D97-AF65-F5344CB8AC3E}">
        <p14:creationId xmlns:p14="http://schemas.microsoft.com/office/powerpoint/2010/main" val="2479226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GB" b="1" dirty="0" smtClean="0"/>
              <a:t>Results (Graphics)</a:t>
            </a:r>
            <a:endParaRPr lang="en-GB" dirty="0"/>
          </a:p>
        </p:txBody>
      </p:sp>
      <p:pic>
        <p:nvPicPr>
          <p:cNvPr id="4" name="Picture 3"/>
          <p:cNvPicPr/>
          <p:nvPr/>
        </p:nvPicPr>
        <p:blipFill>
          <a:blip r:embed="rId2"/>
          <a:stretch>
            <a:fillRect/>
          </a:stretch>
        </p:blipFill>
        <p:spPr>
          <a:xfrm>
            <a:off x="1254422" y="1809850"/>
            <a:ext cx="4700021" cy="3953904"/>
          </a:xfrm>
          <a:prstGeom prst="rect">
            <a:avLst/>
          </a:prstGeom>
        </p:spPr>
      </p:pic>
      <p:pic>
        <p:nvPicPr>
          <p:cNvPr id="5" name="Picture 4"/>
          <p:cNvPicPr/>
          <p:nvPr/>
        </p:nvPicPr>
        <p:blipFill>
          <a:blip r:embed="rId3"/>
          <a:stretch>
            <a:fillRect/>
          </a:stretch>
        </p:blipFill>
        <p:spPr>
          <a:xfrm>
            <a:off x="6090775" y="1809850"/>
            <a:ext cx="5003376" cy="3953904"/>
          </a:xfrm>
          <a:prstGeom prst="rect">
            <a:avLst/>
          </a:prstGeom>
        </p:spPr>
      </p:pic>
    </p:spTree>
    <p:extLst>
      <p:ext uri="{BB962C8B-B14F-4D97-AF65-F5344CB8AC3E}">
        <p14:creationId xmlns:p14="http://schemas.microsoft.com/office/powerpoint/2010/main" val="3342208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Manhattan – Identified Clusters</a:t>
            </a:r>
            <a:endParaRPr lang="en-GB" dirty="0"/>
          </a:p>
        </p:txBody>
      </p:sp>
      <p:sp>
        <p:nvSpPr>
          <p:cNvPr id="3" name="Content Placeholder 2"/>
          <p:cNvSpPr>
            <a:spLocks noGrp="1"/>
          </p:cNvSpPr>
          <p:nvPr>
            <p:ph idx="1"/>
          </p:nvPr>
        </p:nvSpPr>
        <p:spPr>
          <a:xfrm>
            <a:off x="1097280" y="1845734"/>
            <a:ext cx="10058400" cy="2440245"/>
          </a:xfrm>
        </p:spPr>
        <p:txBody>
          <a:bodyPr/>
          <a:lstStyle/>
          <a:p>
            <a:pPr>
              <a:buFont typeface="Wingdings" panose="05000000000000000000" pitchFamily="2" charset="2"/>
              <a:buChar char="Ø"/>
            </a:pPr>
            <a:r>
              <a:rPr lang="en-GB" dirty="0"/>
              <a:t>Cluster 1 – Leisure Time (Cafe &amp; Restaurants</a:t>
            </a:r>
            <a:r>
              <a:rPr lang="en-GB" dirty="0" smtClean="0"/>
              <a:t>)</a:t>
            </a:r>
          </a:p>
          <a:p>
            <a:pPr>
              <a:buFont typeface="Wingdings" panose="05000000000000000000" pitchFamily="2" charset="2"/>
              <a:buChar char="Ø"/>
            </a:pPr>
            <a:r>
              <a:rPr lang="en-GB" dirty="0"/>
              <a:t>Cluster 2 – Tourists and Wellbeing </a:t>
            </a:r>
            <a:r>
              <a:rPr lang="en-GB" dirty="0" smtClean="0"/>
              <a:t>Areas</a:t>
            </a:r>
          </a:p>
          <a:p>
            <a:pPr>
              <a:buFont typeface="Wingdings" panose="05000000000000000000" pitchFamily="2" charset="2"/>
              <a:buChar char="Ø"/>
            </a:pPr>
            <a:r>
              <a:rPr lang="en-GB" dirty="0"/>
              <a:t>Cluster 3 – Park Cluster</a:t>
            </a:r>
          </a:p>
          <a:p>
            <a:pPr>
              <a:buFont typeface="Wingdings" panose="05000000000000000000" pitchFamily="2" charset="2"/>
              <a:buChar char="Ø"/>
            </a:pPr>
            <a:r>
              <a:rPr lang="en-GB" dirty="0"/>
              <a:t>Cluster 4 - Diverse Areas</a:t>
            </a:r>
          </a:p>
          <a:p>
            <a:pPr>
              <a:buFont typeface="Wingdings" panose="05000000000000000000" pitchFamily="2" charset="2"/>
              <a:buChar char="Ø"/>
            </a:pPr>
            <a:r>
              <a:rPr lang="en-GB" dirty="0"/>
              <a:t>Cluster 5 - Italian Restaurant </a:t>
            </a:r>
            <a:r>
              <a:rPr lang="en-GB" dirty="0" smtClean="0"/>
              <a:t>Cluster</a:t>
            </a:r>
            <a:endParaRPr lang="en-GB" dirty="0"/>
          </a:p>
        </p:txBody>
      </p:sp>
    </p:spTree>
    <p:extLst>
      <p:ext uri="{BB962C8B-B14F-4D97-AF65-F5344CB8AC3E}">
        <p14:creationId xmlns:p14="http://schemas.microsoft.com/office/powerpoint/2010/main" val="355015614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TM02900769[[fn=Retrospect]]</Template>
  <TotalTime>847</TotalTime>
  <Words>906</Words>
  <Application>Microsoft Office PowerPoint</Application>
  <PresentationFormat>Widescreen</PresentationFormat>
  <Paragraphs>60</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 Unicode MS</vt:lpstr>
      <vt:lpstr>Arial</vt:lpstr>
      <vt:lpstr>Calibri</vt:lpstr>
      <vt:lpstr>Calibri Light</vt:lpstr>
      <vt:lpstr>Times New Roman</vt:lpstr>
      <vt:lpstr>Wingdings</vt:lpstr>
      <vt:lpstr>Retrospect</vt:lpstr>
      <vt:lpstr>The Battle of Neighbourhoods</vt:lpstr>
      <vt:lpstr>Data Description</vt:lpstr>
      <vt:lpstr>Data - London</vt:lpstr>
      <vt:lpstr>Data – New York</vt:lpstr>
      <vt:lpstr>Data - Foursquare API</vt:lpstr>
      <vt:lpstr>Exploratory Analysis</vt:lpstr>
      <vt:lpstr>Clustering (k-Means Model)</vt:lpstr>
      <vt:lpstr>Results (Graphics)</vt:lpstr>
      <vt:lpstr>Manhattan – Identified Clusters</vt:lpstr>
      <vt:lpstr>London – Identified Clusters</vt:lpstr>
      <vt:lpstr>Discussion / Observations / Recommendations</vt:lpstr>
      <vt:lpstr>Conclusions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dc:title>
  <dc:creator>AAA BBB</dc:creator>
  <cp:lastModifiedBy>AAA BBB</cp:lastModifiedBy>
  <cp:revision>3</cp:revision>
  <dcterms:created xsi:type="dcterms:W3CDTF">2021-02-27T08:04:55Z</dcterms:created>
  <dcterms:modified xsi:type="dcterms:W3CDTF">2021-02-27T22:12:45Z</dcterms:modified>
</cp:coreProperties>
</file>

<file path=docProps/thumbnail.jpeg>
</file>